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83" d="100"/>
          <a:sy n="83" d="100"/>
        </p:scale>
        <p:origin x="-1176"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350825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fc1deeac9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3fc1deeac9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fc1deeac9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fc1deeac9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fc1deeac9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fc1deeac9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fc1deeac9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fc1deeac9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fc1deeac9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3fc1deeac9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fc1deeac9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fc1deeac9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fc1deeac9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fc1deeac9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fc1deeac9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fc1deeac9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fc1deeac9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3fc1deeac9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fc1deeac9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fc1deeac9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fc1deeac9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fc1deeac9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fc1deeac9_0_1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3fc1deeac9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fc1deeac9_0_1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fc1deeac9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fc1deeac9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fc1deeac9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fc1deeac9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fc1deeac9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fc1deeac9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fc1deeac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fc1deeac9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3fc1deeac9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fc1deeac9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3fc1deeac9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 a typical TPR lesson you input more than in a TPRS lesson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fc1deeac9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fc1deeac9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ZRHCQ7wNWYE" TargetMode="External"/><Relationship Id="rId4" Type="http://schemas.openxmlformats.org/officeDocument/2006/relationships/image" Target="../media/image1.jpg"/><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BsbhP14VsEA" TargetMode="External"/><Relationship Id="rId4"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3PlZEj-2BkM" TargetMode="External"/><Relationship Id="rId4" Type="http://schemas.openxmlformats.org/officeDocument/2006/relationships/image" Target="../media/image3.jpg"/><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E_P-RxYTKP0" TargetMode="External"/><Relationship Id="rId4" Type="http://schemas.openxmlformats.org/officeDocument/2006/relationships/image" Target="../media/image4.jpg"/><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tpr-world.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Let’s make TPR one of your superpowers!</a:t>
            </a:r>
            <a:endParaRPr/>
          </a:p>
        </p:txBody>
      </p:sp>
      <p:sp>
        <p:nvSpPr>
          <p:cNvPr id="65" name="Google Shape;65;p13"/>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Lee Salkowitz</a:t>
            </a:r>
            <a:endParaRPr/>
          </a:p>
          <a:p>
            <a:pPr marL="0" lvl="0" indent="0">
              <a:spcBef>
                <a:spcPts val="0"/>
              </a:spcBef>
              <a:spcAft>
                <a:spcPts val="0"/>
              </a:spcAft>
              <a:buNone/>
            </a:pPr>
            <a:r>
              <a:rPr lang="en"/>
              <a:t>OCSA - COACH Kickoff 2018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228700" y="566900"/>
            <a:ext cx="8565000" cy="4120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Your super power</a:t>
            </a:r>
            <a:endParaRPr/>
          </a:p>
          <a:p>
            <a:pPr marL="0" lvl="0" indent="0">
              <a:spcBef>
                <a:spcPts val="0"/>
              </a:spcBef>
              <a:spcAft>
                <a:spcPts val="0"/>
              </a:spcAft>
              <a:buNone/>
            </a:pPr>
            <a:endParaRPr/>
          </a:p>
          <a:p>
            <a:pPr marL="0" lvl="0" indent="0">
              <a:spcBef>
                <a:spcPts val="0"/>
              </a:spcBef>
              <a:spcAft>
                <a:spcPts val="0"/>
              </a:spcAft>
              <a:buNone/>
            </a:pPr>
            <a:r>
              <a:rPr lang="en" sz="2400"/>
              <a:t>Model 			 Mistake			   Delay      		 Remove </a:t>
            </a:r>
            <a:endParaRPr sz="2400"/>
          </a:p>
        </p:txBody>
      </p:sp>
      <p:sp>
        <p:nvSpPr>
          <p:cNvPr id="118" name="Google Shape;118;p22"/>
          <p:cNvSpPr/>
          <p:nvPr/>
        </p:nvSpPr>
        <p:spPr>
          <a:xfrm>
            <a:off x="1507075" y="2938175"/>
            <a:ext cx="1106100" cy="373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Google Shape;119;p22"/>
          <p:cNvSpPr/>
          <p:nvPr/>
        </p:nvSpPr>
        <p:spPr>
          <a:xfrm>
            <a:off x="4096800" y="2938175"/>
            <a:ext cx="950400" cy="373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Google Shape;120;p22"/>
          <p:cNvSpPr/>
          <p:nvPr/>
        </p:nvSpPr>
        <p:spPr>
          <a:xfrm>
            <a:off x="6153450" y="2938175"/>
            <a:ext cx="950400" cy="373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Google Shape;121;p22"/>
          <p:cNvSpPr txBox="1"/>
          <p:nvPr/>
        </p:nvSpPr>
        <p:spPr>
          <a:xfrm>
            <a:off x="2710025" y="3484300"/>
            <a:ext cx="1216800" cy="11199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1800"/>
              <a:t>Simon Says</a:t>
            </a:r>
            <a:endParaRPr sz="1800"/>
          </a:p>
        </p:txBody>
      </p:sp>
      <p:sp>
        <p:nvSpPr>
          <p:cNvPr id="122" name="Google Shape;122;p22"/>
          <p:cNvSpPr txBox="1"/>
          <p:nvPr/>
        </p:nvSpPr>
        <p:spPr>
          <a:xfrm>
            <a:off x="7393625" y="3511950"/>
            <a:ext cx="1106100" cy="9954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a:t>Hardest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Sounds easy right?</a:t>
            </a:r>
            <a:endParaRPr/>
          </a:p>
        </p:txBody>
      </p:sp>
      <p:pic>
        <p:nvPicPr>
          <p:cNvPr id="128" name="Google Shape;128;p23" descr="Feeling lost. Seemed repetitive and slow." title="Salkowitz TPR">
            <a:hlinkClick r:id="rId3"/>
          </p:cNvPr>
          <p:cNvPicPr preferRelativeResize="0"/>
          <p:nvPr/>
        </p:nvPicPr>
        <p:blipFill>
          <a:blip r:embed="rId4">
            <a:alphaModFix/>
          </a:blip>
          <a:stretch>
            <a:fillRect/>
          </a:stretch>
        </p:blipFill>
        <p:spPr>
          <a:xfrm>
            <a:off x="2286025" y="1332325"/>
            <a:ext cx="4572000" cy="3429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the experts say.</a:t>
            </a:r>
            <a:endParaRPr/>
          </a:p>
        </p:txBody>
      </p:sp>
      <p:sp>
        <p:nvSpPr>
          <p:cNvPr id="134" name="Google Shape;134;p2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457200" lvl="0" indent="0" rtl="0">
              <a:lnSpc>
                <a:spcPct val="200000"/>
              </a:lnSpc>
              <a:spcBef>
                <a:spcPts val="0"/>
              </a:spcBef>
              <a:spcAft>
                <a:spcPts val="0"/>
              </a:spcAft>
              <a:buNone/>
            </a:pPr>
            <a:endParaRPr sz="1800"/>
          </a:p>
          <a:p>
            <a:pPr marL="457200" lvl="0" indent="-342900" rtl="0">
              <a:lnSpc>
                <a:spcPct val="200000"/>
              </a:lnSpc>
              <a:spcBef>
                <a:spcPts val="1600"/>
              </a:spcBef>
              <a:spcAft>
                <a:spcPts val="0"/>
              </a:spcAft>
              <a:buSzPts val="1800"/>
              <a:buChar char="★"/>
            </a:pPr>
            <a:r>
              <a:rPr lang="en" sz="1800"/>
              <a:t>Establish meaning with gestures</a:t>
            </a:r>
            <a:endParaRPr sz="1800"/>
          </a:p>
          <a:p>
            <a:pPr marL="457200" lvl="0" indent="-342900" rtl="0">
              <a:lnSpc>
                <a:spcPct val="200000"/>
              </a:lnSpc>
              <a:spcBef>
                <a:spcPts val="0"/>
              </a:spcBef>
              <a:spcAft>
                <a:spcPts val="0"/>
              </a:spcAft>
              <a:buSzPts val="1800"/>
              <a:buChar char="★"/>
            </a:pPr>
            <a:r>
              <a:rPr lang="en" sz="1800"/>
              <a:t>Begin with single commands</a:t>
            </a:r>
            <a:endParaRPr sz="1800"/>
          </a:p>
          <a:p>
            <a:pPr marL="457200" lvl="0" indent="-342900" rtl="0">
              <a:lnSpc>
                <a:spcPct val="200000"/>
              </a:lnSpc>
              <a:spcBef>
                <a:spcPts val="0"/>
              </a:spcBef>
              <a:spcAft>
                <a:spcPts val="0"/>
              </a:spcAft>
              <a:buSzPts val="1800"/>
              <a:buChar char="★"/>
            </a:pPr>
            <a:r>
              <a:rPr lang="en" sz="1800"/>
              <a:t>Move to chain commands</a:t>
            </a:r>
            <a:endParaRPr sz="1800"/>
          </a:p>
          <a:p>
            <a:pPr marL="457200" lvl="0" indent="-342900" rtl="0">
              <a:lnSpc>
                <a:spcPct val="200000"/>
              </a:lnSpc>
              <a:spcBef>
                <a:spcPts val="0"/>
              </a:spcBef>
              <a:spcAft>
                <a:spcPts val="0"/>
              </a:spcAft>
              <a:buSzPts val="1800"/>
              <a:buChar char="★"/>
            </a:pPr>
            <a:r>
              <a:rPr lang="en" sz="1800"/>
              <a:t>Alternate between both</a:t>
            </a:r>
            <a:endParaRPr sz="1800"/>
          </a:p>
          <a:p>
            <a:pPr marL="457200" lvl="0" indent="-342900" rtl="0">
              <a:lnSpc>
                <a:spcPct val="200000"/>
              </a:lnSpc>
              <a:spcBef>
                <a:spcPts val="0"/>
              </a:spcBef>
              <a:spcAft>
                <a:spcPts val="0"/>
              </a:spcAft>
              <a:buSzPts val="1800"/>
              <a:buChar char="★"/>
            </a:pPr>
            <a:r>
              <a:rPr lang="en" sz="1800"/>
              <a:t>Use groups</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Please draw your classroom or your imaginary classroom</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Now group your students</a:t>
            </a:r>
            <a:endParaRPr/>
          </a:p>
        </p:txBody>
      </p:sp>
      <p:pic>
        <p:nvPicPr>
          <p:cNvPr id="145" name="Google Shape;145;p26" descr="Personas 2 y 4" title="Salkowitz Student grouping TPR">
            <a:hlinkClick r:id="rId3"/>
          </p:cNvPr>
          <p:cNvPicPr preferRelativeResize="0"/>
          <p:nvPr/>
        </p:nvPicPr>
        <p:blipFill>
          <a:blip r:embed="rId4">
            <a:alphaModFix/>
          </a:blip>
          <a:stretch>
            <a:fillRect/>
          </a:stretch>
        </p:blipFill>
        <p:spPr>
          <a:xfrm>
            <a:off x="152400" y="1277025"/>
            <a:ext cx="4572000" cy="3429000"/>
          </a:xfrm>
          <a:prstGeom prst="rect">
            <a:avLst/>
          </a:prstGeom>
          <a:noFill/>
          <a:ln>
            <a:noFill/>
          </a:ln>
        </p:spPr>
      </p:pic>
      <p:sp>
        <p:nvSpPr>
          <p:cNvPr id="146" name="Google Shape;146;p26"/>
          <p:cNvSpPr txBox="1"/>
          <p:nvPr/>
        </p:nvSpPr>
        <p:spPr>
          <a:xfrm>
            <a:off x="5198800" y="1562400"/>
            <a:ext cx="3346200" cy="3194100"/>
          </a:xfrm>
          <a:prstGeom prst="rect">
            <a:avLst/>
          </a:prstGeom>
          <a:noFill/>
          <a:ln>
            <a:noFill/>
          </a:ln>
        </p:spPr>
        <p:txBody>
          <a:bodyPr spcFirstLastPara="1" wrap="square" lIns="91425" tIns="91425" rIns="91425" bIns="91425" anchor="t" anchorCtr="0">
            <a:noAutofit/>
          </a:bodyPr>
          <a:lstStyle/>
          <a:p>
            <a:pPr marL="457200" lvl="0" indent="-342900" rtl="0">
              <a:lnSpc>
                <a:spcPct val="200000"/>
              </a:lnSpc>
              <a:spcBef>
                <a:spcPts val="0"/>
              </a:spcBef>
              <a:spcAft>
                <a:spcPts val="0"/>
              </a:spcAft>
              <a:buClr>
                <a:schemeClr val="dk1"/>
              </a:buClr>
              <a:buSzPts val="1800"/>
              <a:buChar char="★"/>
            </a:pPr>
            <a:r>
              <a:rPr lang="en" sz="1800">
                <a:solidFill>
                  <a:schemeClr val="dk1"/>
                </a:solidFill>
              </a:rPr>
              <a:t>By countries</a:t>
            </a:r>
            <a:endParaRPr sz="1800">
              <a:solidFill>
                <a:schemeClr val="dk1"/>
              </a:solidFill>
            </a:endParaRPr>
          </a:p>
          <a:p>
            <a:pPr marL="457200" lvl="0" indent="-342900" rtl="0">
              <a:lnSpc>
                <a:spcPct val="200000"/>
              </a:lnSpc>
              <a:spcBef>
                <a:spcPts val="0"/>
              </a:spcBef>
              <a:spcAft>
                <a:spcPts val="0"/>
              </a:spcAft>
              <a:buClr>
                <a:schemeClr val="dk1"/>
              </a:buClr>
              <a:buSzPts val="1800"/>
              <a:buChar char="★"/>
            </a:pPr>
            <a:r>
              <a:rPr lang="en" sz="1800">
                <a:solidFill>
                  <a:schemeClr val="dk1"/>
                </a:solidFill>
              </a:rPr>
              <a:t>By grade levels</a:t>
            </a:r>
            <a:endParaRPr sz="1800">
              <a:solidFill>
                <a:schemeClr val="dk1"/>
              </a:solidFill>
            </a:endParaRPr>
          </a:p>
          <a:p>
            <a:pPr marL="457200" lvl="0" indent="-342900" rtl="0">
              <a:lnSpc>
                <a:spcPct val="200000"/>
              </a:lnSpc>
              <a:spcBef>
                <a:spcPts val="0"/>
              </a:spcBef>
              <a:spcAft>
                <a:spcPts val="0"/>
              </a:spcAft>
              <a:buClr>
                <a:schemeClr val="dk1"/>
              </a:buClr>
              <a:buSzPts val="1800"/>
              <a:buChar char="★"/>
            </a:pPr>
            <a:r>
              <a:rPr lang="en" sz="1800">
                <a:solidFill>
                  <a:schemeClr val="dk1"/>
                </a:solidFill>
              </a:rPr>
              <a:t>By seat numbers</a:t>
            </a:r>
            <a:endParaRPr sz="1800">
              <a:solidFill>
                <a:schemeClr val="dk1"/>
              </a:solidFill>
            </a:endParaRPr>
          </a:p>
          <a:p>
            <a:pPr marL="457200" lvl="0" indent="-342900" rtl="0">
              <a:lnSpc>
                <a:spcPct val="200000"/>
              </a:lnSpc>
              <a:spcBef>
                <a:spcPts val="0"/>
              </a:spcBef>
              <a:spcAft>
                <a:spcPts val="0"/>
              </a:spcAft>
              <a:buClr>
                <a:schemeClr val="dk1"/>
              </a:buClr>
              <a:buSzPts val="1800"/>
              <a:buChar char="★"/>
            </a:pPr>
            <a:r>
              <a:rPr lang="en" sz="1800">
                <a:solidFill>
                  <a:schemeClr val="dk1"/>
                </a:solidFill>
              </a:rPr>
              <a:t>By cities </a:t>
            </a:r>
            <a:endParaRPr sz="1800">
              <a:solidFill>
                <a:schemeClr val="dk1"/>
              </a:solidFill>
            </a:endParaRPr>
          </a:p>
          <a:p>
            <a:pPr marL="457200" lvl="0" indent="-342900" rtl="0">
              <a:lnSpc>
                <a:spcPct val="200000"/>
              </a:lnSpc>
              <a:spcBef>
                <a:spcPts val="0"/>
              </a:spcBef>
              <a:spcAft>
                <a:spcPts val="0"/>
              </a:spcAft>
              <a:buClr>
                <a:schemeClr val="dk1"/>
              </a:buClr>
              <a:buSzPts val="1800"/>
              <a:buChar char="★"/>
            </a:pPr>
            <a:r>
              <a:rPr lang="en" sz="1800">
                <a:solidFill>
                  <a:schemeClr val="dk1"/>
                </a:solidFill>
              </a:rPr>
              <a:t>Really by anything</a:t>
            </a:r>
            <a:endParaRPr sz="18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Picking your words to TPR</a:t>
            </a:r>
            <a:endParaRPr/>
          </a:p>
        </p:txBody>
      </p:sp>
      <p:sp>
        <p:nvSpPr>
          <p:cNvPr id="152" name="Google Shape;152;p27"/>
          <p:cNvSpPr txBox="1">
            <a:spLocks noGrp="1"/>
          </p:cNvSpPr>
          <p:nvPr>
            <p:ph type="body" idx="1"/>
          </p:nvPr>
        </p:nvSpPr>
        <p:spPr>
          <a:xfrm>
            <a:off x="4644675" y="1225200"/>
            <a:ext cx="4166400" cy="2693100"/>
          </a:xfrm>
          <a:prstGeom prst="rect">
            <a:avLst/>
          </a:prstGeom>
        </p:spPr>
        <p:txBody>
          <a:bodyPr spcFirstLastPara="1" wrap="square" lIns="91425" tIns="91425" rIns="91425" bIns="91425" anchor="t" anchorCtr="0">
            <a:noAutofit/>
          </a:bodyPr>
          <a:lstStyle/>
          <a:p>
            <a:pPr marL="457200" lvl="0" indent="-342900" rtl="0">
              <a:lnSpc>
                <a:spcPct val="200000"/>
              </a:lnSpc>
              <a:spcBef>
                <a:spcPts val="0"/>
              </a:spcBef>
              <a:spcAft>
                <a:spcPts val="0"/>
              </a:spcAft>
              <a:buSzPts val="1800"/>
              <a:buChar char="★"/>
            </a:pPr>
            <a:r>
              <a:rPr lang="en" sz="1800"/>
              <a:t>Backwards plan them from a goal</a:t>
            </a:r>
            <a:endParaRPr sz="1800"/>
          </a:p>
          <a:p>
            <a:pPr marL="457200" lvl="0" indent="-342900" rtl="0">
              <a:lnSpc>
                <a:spcPct val="200000"/>
              </a:lnSpc>
              <a:spcBef>
                <a:spcPts val="0"/>
              </a:spcBef>
              <a:spcAft>
                <a:spcPts val="0"/>
              </a:spcAft>
              <a:buSzPts val="1800"/>
              <a:buChar char="★"/>
            </a:pPr>
            <a:r>
              <a:rPr lang="en" sz="1800"/>
              <a:t>Use highly frequent words</a:t>
            </a:r>
            <a:endParaRPr sz="1800"/>
          </a:p>
          <a:p>
            <a:pPr marL="457200" lvl="0" indent="-342900" rtl="0">
              <a:lnSpc>
                <a:spcPct val="200000"/>
              </a:lnSpc>
              <a:spcBef>
                <a:spcPts val="0"/>
              </a:spcBef>
              <a:spcAft>
                <a:spcPts val="0"/>
              </a:spcAft>
              <a:buSzPts val="1800"/>
              <a:buChar char="★"/>
            </a:pPr>
            <a:r>
              <a:rPr lang="en" sz="1800"/>
              <a:t>Backwards plan from a reading</a:t>
            </a:r>
            <a:endParaRPr sz="1800"/>
          </a:p>
          <a:p>
            <a:pPr marL="457200" lvl="0" indent="-342900" rtl="0">
              <a:lnSpc>
                <a:spcPct val="200000"/>
              </a:lnSpc>
              <a:spcBef>
                <a:spcPts val="0"/>
              </a:spcBef>
              <a:spcAft>
                <a:spcPts val="0"/>
              </a:spcAft>
              <a:buSzPts val="1800"/>
              <a:buChar char="★"/>
            </a:pPr>
            <a:r>
              <a:rPr lang="en" sz="1800"/>
              <a:t>Have a go to for brain breaks</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311675" y="798600"/>
            <a:ext cx="7680000" cy="35463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sz="2400"/>
              <a:t>Remember to use single and chain commands</a:t>
            </a:r>
            <a:endParaRPr sz="2400"/>
          </a:p>
          <a:p>
            <a:pPr marL="0" lvl="0" indent="0">
              <a:spcBef>
                <a:spcPts val="0"/>
              </a:spcBef>
              <a:spcAft>
                <a:spcPts val="0"/>
              </a:spcAft>
              <a:buNone/>
            </a:pPr>
            <a:endParaRPr sz="2400"/>
          </a:p>
          <a:p>
            <a:pPr marL="0" lvl="0" indent="0" algn="ctr" rtl="0">
              <a:spcBef>
                <a:spcPts val="0"/>
              </a:spcBef>
              <a:spcAft>
                <a:spcPts val="0"/>
              </a:spcAft>
              <a:buNone/>
            </a:pPr>
            <a:r>
              <a:rPr lang="en" sz="2400"/>
              <a:t>combined with</a:t>
            </a:r>
            <a:endParaRPr sz="2400"/>
          </a:p>
          <a:p>
            <a:pPr marL="0" lvl="0" indent="0" algn="ctr" rtl="0">
              <a:spcBef>
                <a:spcPts val="0"/>
              </a:spcBef>
              <a:spcAft>
                <a:spcPts val="0"/>
              </a:spcAft>
              <a:buNone/>
            </a:pPr>
            <a:endParaRPr sz="2400"/>
          </a:p>
          <a:p>
            <a:pPr marL="0" lvl="0" indent="0" algn="ctr">
              <a:spcBef>
                <a:spcPts val="0"/>
              </a:spcBef>
              <a:spcAft>
                <a:spcPts val="0"/>
              </a:spcAft>
              <a:buNone/>
            </a:pPr>
            <a:r>
              <a:rPr lang="en" sz="2400"/>
              <a:t>Individual and group sequences </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9"/>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Story telling opportunities and tough groups</a:t>
            </a:r>
            <a:endParaRPr/>
          </a:p>
        </p:txBody>
      </p:sp>
      <p:sp>
        <p:nvSpPr>
          <p:cNvPr id="163" name="Google Shape;163;p29"/>
          <p:cNvSpPr txBox="1"/>
          <p:nvPr/>
        </p:nvSpPr>
        <p:spPr>
          <a:xfrm>
            <a:off x="458725" y="1507100"/>
            <a:ext cx="8226600" cy="315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chemeClr val="dk1"/>
                </a:solidFill>
              </a:rPr>
              <a:t>The possibilities with TPR are really broad</a:t>
            </a:r>
            <a:endParaRPr sz="1800">
              <a:solidFill>
                <a:schemeClr val="dk1"/>
              </a:solidFill>
            </a:endParaRPr>
          </a:p>
          <a:p>
            <a:pPr marL="0" lvl="0" indent="0" algn="ctr" rtl="0">
              <a:spcBef>
                <a:spcPts val="0"/>
              </a:spcBef>
              <a:spcAft>
                <a:spcPts val="0"/>
              </a:spcAft>
              <a:buNone/>
            </a:pPr>
            <a:endParaRPr sz="1800">
              <a:solidFill>
                <a:schemeClr val="dk1"/>
              </a:solidFill>
            </a:endParaRPr>
          </a:p>
          <a:p>
            <a:pPr marL="0" lvl="0" indent="0" algn="ctr" rtl="0">
              <a:spcBef>
                <a:spcPts val="0"/>
              </a:spcBef>
              <a:spcAft>
                <a:spcPts val="0"/>
              </a:spcAft>
              <a:buNone/>
            </a:pPr>
            <a:r>
              <a:rPr lang="en" sz="1800">
                <a:solidFill>
                  <a:schemeClr val="dk1"/>
                </a:solidFill>
              </a:rPr>
              <a:t>Often times the reluctant student doesn’t understand</a:t>
            </a:r>
            <a:endParaRPr sz="1800">
              <a:solidFill>
                <a:schemeClr val="dk1"/>
              </a:solidFill>
            </a:endParaRPr>
          </a:p>
          <a:p>
            <a:pPr marL="0" lvl="0" indent="0" algn="ctr" rtl="0">
              <a:spcBef>
                <a:spcPts val="0"/>
              </a:spcBef>
              <a:spcAft>
                <a:spcPts val="0"/>
              </a:spcAft>
              <a:buNone/>
            </a:pPr>
            <a:endParaRPr sz="1800">
              <a:solidFill>
                <a:schemeClr val="dk1"/>
              </a:solidFill>
            </a:endParaRPr>
          </a:p>
          <a:p>
            <a:pPr marL="0" lvl="0" indent="0" algn="ctr" rtl="0">
              <a:spcBef>
                <a:spcPts val="0"/>
              </a:spcBef>
              <a:spcAft>
                <a:spcPts val="0"/>
              </a:spcAft>
              <a:buNone/>
            </a:pPr>
            <a:r>
              <a:rPr lang="en" sz="1800" u="sng">
                <a:solidFill>
                  <a:schemeClr val="dk1"/>
                </a:solidFill>
              </a:rPr>
              <a:t>If they</a:t>
            </a:r>
            <a:r>
              <a:rPr lang="en" sz="1800" b="1" u="sng">
                <a:solidFill>
                  <a:schemeClr val="dk1"/>
                </a:solidFill>
              </a:rPr>
              <a:t> do </a:t>
            </a:r>
            <a:r>
              <a:rPr lang="en" sz="1800" u="sng">
                <a:solidFill>
                  <a:schemeClr val="dk1"/>
                </a:solidFill>
              </a:rPr>
              <a:t>understand</a:t>
            </a:r>
            <a:r>
              <a:rPr lang="en" sz="1800">
                <a:solidFill>
                  <a:schemeClr val="dk1"/>
                </a:solidFill>
              </a:rPr>
              <a:t>, give them a prop so they take being “too cool” to being important</a:t>
            </a:r>
            <a:endParaRPr sz="1800">
              <a:solidFill>
                <a:schemeClr val="dk1"/>
              </a:solidFill>
            </a:endParaRPr>
          </a:p>
          <a:p>
            <a:pPr marL="0" lvl="0" indent="0" algn="ctr" rtl="0">
              <a:spcBef>
                <a:spcPts val="0"/>
              </a:spcBef>
              <a:spcAft>
                <a:spcPts val="0"/>
              </a:spcAft>
              <a:buNone/>
            </a:pPr>
            <a:endParaRPr sz="1800">
              <a:solidFill>
                <a:schemeClr val="dk1"/>
              </a:solidFill>
            </a:endParaRPr>
          </a:p>
          <a:p>
            <a:pPr marL="0" lvl="0" indent="0" algn="ctr">
              <a:spcBef>
                <a:spcPts val="0"/>
              </a:spcBef>
              <a:spcAft>
                <a:spcPts val="0"/>
              </a:spcAft>
              <a:buNone/>
            </a:pPr>
            <a:r>
              <a:rPr lang="en" sz="1800">
                <a:solidFill>
                  <a:schemeClr val="dk1"/>
                </a:solidFill>
              </a:rPr>
              <a:t>When you begin to ask more questions, you being to personalize and you begin to form a story</a:t>
            </a:r>
            <a:endParaRPr sz="18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Our local expert...the one and only - Berty Segal</a:t>
            </a:r>
            <a:endParaRPr/>
          </a:p>
        </p:txBody>
      </p:sp>
      <p:pic>
        <p:nvPicPr>
          <p:cNvPr id="169" name="Google Shape;169;p30" descr="Teaching language through TPR is a comprehensive guide of 102 English lesson plans implementing the TPR (Total Physical Response) approach to teaching language. An excellent tool for teaching beginning and intermediate students of ANY age level. Ten thematic units contain the essential vocabulary needed for survival and success in English.&#10;&#10;&#10;Each of the 10 thematic units contains:&#10;A target vocabulary list for the unit.&#10;7 to 14 detailed lesson plans with review commands, new commands in the lesson and sample novel commands based on the new vocabulary in the lesson. Clear guidelines for conducting the lessons are provided. Vocabulary development is carefully controlled.&#10;Review lessons -- vocabulary is reviewed at the end of each unit. Review lessons are also used as tests.&#10;Record of mastery -- A Grid for recording Mastery, or need for further review, accompanies each Review Lesson. This provides a record of each student's progress and is helpful for reporting to parents, principal, etc." title="Berty Segal Cook -- Teaching Language Through TPR">
            <a:hlinkClick r:id="rId3"/>
          </p:cNvPr>
          <p:cNvPicPr preferRelativeResize="0"/>
          <p:nvPr/>
        </p:nvPicPr>
        <p:blipFill>
          <a:blip r:embed="rId4">
            <a:alphaModFix/>
          </a:blip>
          <a:stretch>
            <a:fillRect/>
          </a:stretch>
        </p:blipFill>
        <p:spPr>
          <a:xfrm>
            <a:off x="2286000" y="1373800"/>
            <a:ext cx="4572000" cy="3429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1"/>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Some theory on TPR - really interesting stuff!</a:t>
            </a:r>
            <a:endParaRPr/>
          </a:p>
        </p:txBody>
      </p:sp>
      <p:pic>
        <p:nvPicPr>
          <p:cNvPr id="175" name="Google Shape;175;p31" descr="Table of Contents&#10;24sec - 02min 52secs  What's This Video About?&#10;&#10;02min 52secs - 11min 59secs  History / Theory / How it Works  &#10;http://www.youtube.com/watch?v=E_P-RxYTKP0&amp;t=2m53s&#10;&#10;11min 59secs - 19min 11secs  Closing Thoughts&#10;http://www.youtube.com/watch?v=E_P-RxYTKP0&amp;t=11m59s&#10;&#10;&#10;For a graduate assignment I was asked to look at a specific ESOL teaching approach.  I chose TPR, which was developed by James J. Asher.&#10;&#10;In this video I attempt to sum up the origins of this theory and hopefully entice others to give it a look.  The theory is strongly rooted in the inner workings of the brain.&#10;&#10;The sources for this video can be found at:&#10;http://www.travlanders.com/DL/TPR-Intro-video-sources.pdf" title="TPR - An Overview of Total Physical Response (Theory, History, Thoughts)">
            <a:hlinkClick r:id="rId3"/>
          </p:cNvPr>
          <p:cNvPicPr preferRelativeResize="0"/>
          <p:nvPr/>
        </p:nvPicPr>
        <p:blipFill>
          <a:blip r:embed="rId4">
            <a:alphaModFix/>
          </a:blip>
          <a:stretch>
            <a:fillRect/>
          </a:stretch>
        </p:blipFill>
        <p:spPr>
          <a:xfrm>
            <a:off x="2286000" y="1382650"/>
            <a:ext cx="4572000" cy="3429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Objectives</a:t>
            </a:r>
            <a:endParaRPr/>
          </a:p>
          <a:p>
            <a:pPr marL="0" lvl="0" indent="0">
              <a:spcBef>
                <a:spcPts val="0"/>
              </a:spcBef>
              <a:spcAft>
                <a:spcPts val="0"/>
              </a:spcAft>
              <a:buNone/>
            </a:pPr>
            <a:endParaRPr/>
          </a:p>
          <a:p>
            <a:pPr marL="0" lvl="0" indent="0">
              <a:spcBef>
                <a:spcPts val="0"/>
              </a:spcBef>
              <a:spcAft>
                <a:spcPts val="0"/>
              </a:spcAft>
              <a:buNone/>
            </a:pPr>
            <a:r>
              <a:rPr lang="en"/>
              <a:t>	Objectives</a:t>
            </a:r>
            <a:endParaRPr/>
          </a:p>
          <a:p>
            <a:pPr marL="0" lvl="0" indent="0">
              <a:spcBef>
                <a:spcPts val="0"/>
              </a:spcBef>
              <a:spcAft>
                <a:spcPts val="0"/>
              </a:spcAft>
              <a:buNone/>
            </a:pPr>
            <a:endParaRPr/>
          </a:p>
          <a:p>
            <a:pPr marL="0" lvl="0" indent="0">
              <a:spcBef>
                <a:spcPts val="0"/>
              </a:spcBef>
              <a:spcAft>
                <a:spcPts val="0"/>
              </a:spcAft>
              <a:buNone/>
            </a:pPr>
            <a:r>
              <a:rPr lang="en"/>
              <a:t>		Objectives</a:t>
            </a:r>
            <a:endParaRPr/>
          </a:p>
        </p:txBody>
      </p:sp>
      <p:sp>
        <p:nvSpPr>
          <p:cNvPr id="71" name="Google Shape;71;p1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t>After this hour, I hope that you</a:t>
            </a:r>
            <a:endParaRPr sz="1800"/>
          </a:p>
          <a:p>
            <a:pPr marL="457200" lvl="0" indent="-342900" rtl="0">
              <a:spcBef>
                <a:spcPts val="1600"/>
              </a:spcBef>
              <a:spcAft>
                <a:spcPts val="0"/>
              </a:spcAft>
              <a:buSzPts val="1800"/>
              <a:buChar char="★"/>
            </a:pPr>
            <a:r>
              <a:rPr lang="en" sz="1800"/>
              <a:t>Understand the benefits and challenges of the TPR approach</a:t>
            </a:r>
            <a:endParaRPr sz="1800"/>
          </a:p>
          <a:p>
            <a:pPr marL="0" lvl="0" indent="0" rtl="0">
              <a:spcBef>
                <a:spcPts val="1600"/>
              </a:spcBef>
              <a:spcAft>
                <a:spcPts val="0"/>
              </a:spcAft>
              <a:buNone/>
            </a:pPr>
            <a:endParaRPr sz="1800"/>
          </a:p>
          <a:p>
            <a:pPr marL="457200" lvl="0" indent="-342900" rtl="0">
              <a:spcBef>
                <a:spcPts val="1600"/>
              </a:spcBef>
              <a:spcAft>
                <a:spcPts val="0"/>
              </a:spcAft>
              <a:buSzPts val="1800"/>
              <a:buChar char="★"/>
            </a:pPr>
            <a:r>
              <a:rPr lang="en" sz="1800"/>
              <a:t>Have a day 1 ready script</a:t>
            </a:r>
            <a:endParaRPr sz="1800"/>
          </a:p>
          <a:p>
            <a:pPr marL="0" lvl="0" indent="0" rtl="0">
              <a:spcBef>
                <a:spcPts val="1600"/>
              </a:spcBef>
              <a:spcAft>
                <a:spcPts val="0"/>
              </a:spcAft>
              <a:buNone/>
            </a:pPr>
            <a:endParaRPr sz="1800"/>
          </a:p>
          <a:p>
            <a:pPr marL="457200" lvl="0" indent="-342900">
              <a:spcBef>
                <a:spcPts val="1600"/>
              </a:spcBef>
              <a:spcAft>
                <a:spcPts val="0"/>
              </a:spcAft>
              <a:buSzPts val="1800"/>
              <a:buChar char="★"/>
            </a:pPr>
            <a:r>
              <a:rPr lang="en" sz="1800"/>
              <a:t>Feel like you have a new superpower at your fingertips</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2"/>
          <p:cNvSpPr txBox="1">
            <a:spLocks noGrp="1"/>
          </p:cNvSpPr>
          <p:nvPr>
            <p:ph type="title"/>
          </p:nvPr>
        </p:nvSpPr>
        <p:spPr>
          <a:xfrm>
            <a:off x="311725" y="500925"/>
            <a:ext cx="3706500" cy="2789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Thank you for coming to my breakout.</a:t>
            </a:r>
            <a:endParaRPr/>
          </a:p>
          <a:p>
            <a:pPr marL="0" lvl="0" indent="0">
              <a:spcBef>
                <a:spcPts val="0"/>
              </a:spcBef>
              <a:spcAft>
                <a:spcPts val="0"/>
              </a:spcAft>
              <a:buNone/>
            </a:pPr>
            <a:endParaRPr/>
          </a:p>
          <a:p>
            <a:pPr marL="0" lvl="0" indent="0">
              <a:spcBef>
                <a:spcPts val="0"/>
              </a:spcBef>
              <a:spcAft>
                <a:spcPts val="0"/>
              </a:spcAft>
              <a:buNone/>
            </a:pPr>
            <a:r>
              <a:rPr lang="en"/>
              <a:t>Did we do what we said we would?</a:t>
            </a:r>
            <a:endParaRPr/>
          </a:p>
        </p:txBody>
      </p:sp>
      <p:sp>
        <p:nvSpPr>
          <p:cNvPr id="181" name="Google Shape;181;p32"/>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t>Do you?</a:t>
            </a:r>
            <a:endParaRPr sz="1800"/>
          </a:p>
          <a:p>
            <a:pPr marL="457200" lvl="0" indent="-342900" rtl="0">
              <a:spcBef>
                <a:spcPts val="1600"/>
              </a:spcBef>
              <a:spcAft>
                <a:spcPts val="0"/>
              </a:spcAft>
              <a:buSzPts val="1800"/>
              <a:buChar char="★"/>
            </a:pPr>
            <a:r>
              <a:rPr lang="en" sz="1800"/>
              <a:t>Understand the benefits and challenges of the TPR approach?</a:t>
            </a:r>
            <a:endParaRPr sz="1800"/>
          </a:p>
          <a:p>
            <a:pPr marL="0" lvl="0" indent="0" rtl="0">
              <a:spcBef>
                <a:spcPts val="1600"/>
              </a:spcBef>
              <a:spcAft>
                <a:spcPts val="0"/>
              </a:spcAft>
              <a:buNone/>
            </a:pPr>
            <a:endParaRPr sz="1800"/>
          </a:p>
          <a:p>
            <a:pPr marL="457200" lvl="0" indent="-342900" rtl="0">
              <a:spcBef>
                <a:spcPts val="1600"/>
              </a:spcBef>
              <a:spcAft>
                <a:spcPts val="0"/>
              </a:spcAft>
              <a:buSzPts val="1800"/>
              <a:buChar char="★"/>
            </a:pPr>
            <a:r>
              <a:rPr lang="en" sz="1800"/>
              <a:t>Have a day 1 ready script?</a:t>
            </a:r>
            <a:endParaRPr sz="1800"/>
          </a:p>
          <a:p>
            <a:pPr marL="0" lvl="0" indent="0" rtl="0">
              <a:spcBef>
                <a:spcPts val="1600"/>
              </a:spcBef>
              <a:spcAft>
                <a:spcPts val="0"/>
              </a:spcAft>
              <a:buNone/>
            </a:pPr>
            <a:endParaRPr sz="1800"/>
          </a:p>
          <a:p>
            <a:pPr marL="457200" lvl="0" indent="-342900" rtl="0">
              <a:spcBef>
                <a:spcPts val="1600"/>
              </a:spcBef>
              <a:spcAft>
                <a:spcPts val="0"/>
              </a:spcAft>
              <a:buSzPts val="1800"/>
              <a:buChar char="★"/>
            </a:pPr>
            <a:r>
              <a:rPr lang="en" sz="1800"/>
              <a:t>Feel like you have a new superpower at your fingertips?</a:t>
            </a:r>
            <a:endParaRPr sz="1800"/>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 letter from Dr. James Asher</a:t>
            </a:r>
            <a:endParaRPr/>
          </a:p>
        </p:txBody>
      </p:sp>
      <p:sp>
        <p:nvSpPr>
          <p:cNvPr id="77" name="Google Shape;77;p15"/>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600"/>
          </a:p>
          <a:p>
            <a:pPr marL="0" lvl="0" indent="0" algn="ctr" rtl="0">
              <a:spcBef>
                <a:spcPts val="1600"/>
              </a:spcBef>
              <a:spcAft>
                <a:spcPts val="0"/>
              </a:spcAft>
              <a:buNone/>
            </a:pPr>
            <a:r>
              <a:rPr lang="en" sz="3600"/>
              <a:t>Please visit - </a:t>
            </a:r>
            <a:endParaRPr sz="3600"/>
          </a:p>
          <a:p>
            <a:pPr marL="0" lvl="0" indent="0" algn="l" rtl="0">
              <a:spcBef>
                <a:spcPts val="1600"/>
              </a:spcBef>
              <a:spcAft>
                <a:spcPts val="0"/>
              </a:spcAft>
              <a:buNone/>
            </a:pPr>
            <a:r>
              <a:rPr lang="en" sz="3600" u="sng">
                <a:solidFill>
                  <a:schemeClr val="hlink"/>
                </a:solidFill>
                <a:hlinkClick r:id="rId3"/>
              </a:rPr>
              <a:t>www.tpr-world.com</a:t>
            </a:r>
            <a:endParaRPr sz="3600"/>
          </a:p>
          <a:p>
            <a:pPr marL="0" lvl="0" indent="0" algn="l">
              <a:spcBef>
                <a:spcPts val="1600"/>
              </a:spcBef>
              <a:spcAft>
                <a:spcPts val="1600"/>
              </a:spcAft>
              <a:buNone/>
            </a:pP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0" y="798600"/>
            <a:ext cx="9070200" cy="3546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TPR Prior Knowledge...Where are you?</a:t>
            </a:r>
            <a:endParaRPr/>
          </a:p>
          <a:p>
            <a:pPr marL="0" lvl="0" indent="0">
              <a:spcBef>
                <a:spcPts val="0"/>
              </a:spcBef>
              <a:spcAft>
                <a:spcPts val="0"/>
              </a:spcAft>
              <a:buNone/>
            </a:pPr>
            <a:endParaRPr/>
          </a:p>
          <a:p>
            <a:pPr marL="0" lvl="0" indent="0">
              <a:spcBef>
                <a:spcPts val="0"/>
              </a:spcBef>
              <a:spcAft>
                <a:spcPts val="0"/>
              </a:spcAft>
              <a:buNone/>
            </a:pPr>
            <a:r>
              <a:rPr lang="en"/>
              <a:t>I know		I have			I feel  		I want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Let’s play!</a:t>
            </a:r>
            <a:endParaRPr/>
          </a:p>
        </p:txBody>
      </p:sp>
      <p:sp>
        <p:nvSpPr>
          <p:cNvPr id="88" name="Google Shape;88;p1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If I read a statement that pertains to you please stand and say “That’s me!”</a:t>
            </a:r>
            <a:endParaRPr sz="2400"/>
          </a:p>
          <a:p>
            <a:pPr marL="0" lvl="0" indent="0" algn="ctr" rtl="0">
              <a:spcBef>
                <a:spcPts val="1600"/>
              </a:spcBef>
              <a:spcAft>
                <a:spcPts val="1600"/>
              </a:spcAft>
              <a:buNone/>
            </a:pPr>
            <a:r>
              <a:rPr lang="en" sz="2400"/>
              <a:t>Remain standing until you hear something else that pertains to you and then sit down and say “That’s me!”</a:t>
            </a:r>
            <a:endParaRPr sz="2400"/>
          </a:p>
        </p:txBody>
      </p:sp>
      <p:sp>
        <p:nvSpPr>
          <p:cNvPr id="89" name="Google Shape;89;p17"/>
          <p:cNvSpPr txBox="1"/>
          <p:nvPr/>
        </p:nvSpPr>
        <p:spPr>
          <a:xfrm>
            <a:off x="608375" y="1548575"/>
            <a:ext cx="3409800" cy="1461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F3F3F3"/>
                </a:solidFill>
              </a:rPr>
              <a:t>Is TPR your superpower or is it your kryptonite?</a:t>
            </a:r>
            <a:endParaRPr sz="1800">
              <a:solidFill>
                <a:srgbClr val="F3F3F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I love TPR in all levels!</a:t>
            </a:r>
            <a:endParaRPr/>
          </a:p>
        </p:txBody>
      </p:sp>
      <p:sp>
        <p:nvSpPr>
          <p:cNvPr id="95" name="Google Shape;95;p18"/>
          <p:cNvSpPr txBox="1"/>
          <p:nvPr/>
        </p:nvSpPr>
        <p:spPr>
          <a:xfrm>
            <a:off x="594550" y="1617725"/>
            <a:ext cx="8061000" cy="2806800"/>
          </a:xfrm>
          <a:prstGeom prst="rect">
            <a:avLst/>
          </a:prstGeom>
          <a:noFill/>
          <a:ln>
            <a:noFill/>
          </a:ln>
        </p:spPr>
        <p:txBody>
          <a:bodyPr spcFirstLastPara="1" wrap="square" lIns="91425" tIns="91425" rIns="91425" bIns="91425" anchor="t" anchorCtr="0">
            <a:noAutofit/>
          </a:bodyPr>
          <a:lstStyle/>
          <a:p>
            <a:pPr marL="457200" lvl="0" indent="-381000" algn="ctr" rtl="0">
              <a:lnSpc>
                <a:spcPct val="150000"/>
              </a:lnSpc>
              <a:spcBef>
                <a:spcPts val="0"/>
              </a:spcBef>
              <a:spcAft>
                <a:spcPts val="0"/>
              </a:spcAft>
              <a:buClr>
                <a:schemeClr val="dk1"/>
              </a:buClr>
              <a:buSzPts val="2400"/>
              <a:buChar char="★"/>
            </a:pPr>
            <a:r>
              <a:rPr lang="en" sz="2400">
                <a:solidFill>
                  <a:schemeClr val="dk1"/>
                </a:solidFill>
              </a:rPr>
              <a:t>It’s low stress for students and a great brain break</a:t>
            </a:r>
            <a:endParaRPr sz="2400">
              <a:solidFill>
                <a:schemeClr val="dk1"/>
              </a:solidFill>
            </a:endParaRPr>
          </a:p>
          <a:p>
            <a:pPr marL="457200" lvl="0" indent="-381000" algn="ctr" rtl="0">
              <a:lnSpc>
                <a:spcPct val="150000"/>
              </a:lnSpc>
              <a:spcBef>
                <a:spcPts val="0"/>
              </a:spcBef>
              <a:spcAft>
                <a:spcPts val="0"/>
              </a:spcAft>
              <a:buClr>
                <a:schemeClr val="dk1"/>
              </a:buClr>
              <a:buSzPts val="2400"/>
              <a:buChar char="★"/>
            </a:pPr>
            <a:r>
              <a:rPr lang="en" sz="2400">
                <a:solidFill>
                  <a:schemeClr val="dk1"/>
                </a:solidFill>
              </a:rPr>
              <a:t>Long term memory retention and is right brain friendly</a:t>
            </a:r>
            <a:endParaRPr sz="2400">
              <a:solidFill>
                <a:schemeClr val="dk1"/>
              </a:solidFill>
            </a:endParaRPr>
          </a:p>
          <a:p>
            <a:pPr marL="457200" lvl="0" indent="-381000" algn="ctr" rtl="0">
              <a:lnSpc>
                <a:spcPct val="150000"/>
              </a:lnSpc>
              <a:spcBef>
                <a:spcPts val="0"/>
              </a:spcBef>
              <a:spcAft>
                <a:spcPts val="0"/>
              </a:spcAft>
              <a:buClr>
                <a:schemeClr val="dk1"/>
              </a:buClr>
              <a:buSzPts val="2400"/>
              <a:buChar char="★"/>
            </a:pPr>
            <a:r>
              <a:rPr lang="en" sz="2400">
                <a:solidFill>
                  <a:schemeClr val="dk1"/>
                </a:solidFill>
              </a:rPr>
              <a:t>It’s great for kids and adults</a:t>
            </a:r>
            <a:endParaRPr sz="2400">
              <a:solidFill>
                <a:schemeClr val="dk1"/>
              </a:solidFill>
            </a:endParaRPr>
          </a:p>
          <a:p>
            <a:pPr marL="457200" lvl="0" indent="-381000" algn="ctr" rtl="0">
              <a:lnSpc>
                <a:spcPct val="150000"/>
              </a:lnSpc>
              <a:spcBef>
                <a:spcPts val="0"/>
              </a:spcBef>
              <a:spcAft>
                <a:spcPts val="0"/>
              </a:spcAft>
              <a:buClr>
                <a:schemeClr val="dk1"/>
              </a:buClr>
              <a:buSzPts val="2400"/>
              <a:buChar char="★"/>
            </a:pPr>
            <a:r>
              <a:rPr lang="en" sz="2400">
                <a:solidFill>
                  <a:schemeClr val="dk1"/>
                </a:solidFill>
              </a:rPr>
              <a:t>TPR is a tool in our tool box</a:t>
            </a:r>
            <a:endParaRPr sz="2400">
              <a:solidFill>
                <a:schemeClr val="dk1"/>
              </a:solidFill>
            </a:endParaRPr>
          </a:p>
          <a:p>
            <a:pPr marL="457200" lvl="0" indent="-381000" algn="ctr">
              <a:lnSpc>
                <a:spcPct val="150000"/>
              </a:lnSpc>
              <a:spcBef>
                <a:spcPts val="0"/>
              </a:spcBef>
              <a:spcAft>
                <a:spcPts val="0"/>
              </a:spcAft>
              <a:buClr>
                <a:schemeClr val="dk1"/>
              </a:buClr>
              <a:buSzPts val="2400"/>
              <a:buChar char="★"/>
            </a:pPr>
            <a:r>
              <a:rPr lang="en" sz="2400">
                <a:solidFill>
                  <a:schemeClr val="dk1"/>
                </a:solidFill>
              </a:rPr>
              <a:t>Enjoyable for teachers … or is it?</a:t>
            </a:r>
            <a:endParaRPr sz="24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TPR can be my kryptonite...</a:t>
            </a:r>
            <a:endParaRPr/>
          </a:p>
        </p:txBody>
      </p:sp>
      <p:sp>
        <p:nvSpPr>
          <p:cNvPr id="101" name="Google Shape;101;p19"/>
          <p:cNvSpPr txBox="1"/>
          <p:nvPr/>
        </p:nvSpPr>
        <p:spPr>
          <a:xfrm>
            <a:off x="608375" y="1479450"/>
            <a:ext cx="7922700" cy="3249300"/>
          </a:xfrm>
          <a:prstGeom prst="rect">
            <a:avLst/>
          </a:prstGeom>
          <a:noFill/>
          <a:ln>
            <a:noFill/>
          </a:ln>
        </p:spPr>
        <p:txBody>
          <a:bodyPr spcFirstLastPara="1" wrap="square" lIns="91425" tIns="91425" rIns="91425" bIns="91425" anchor="t" anchorCtr="0">
            <a:noAutofit/>
          </a:bodyPr>
          <a:lstStyle/>
          <a:p>
            <a:pPr marL="457200" lvl="0" indent="-381000" algn="ctr" rtl="0">
              <a:lnSpc>
                <a:spcPct val="150000"/>
              </a:lnSpc>
              <a:spcBef>
                <a:spcPts val="0"/>
              </a:spcBef>
              <a:spcAft>
                <a:spcPts val="0"/>
              </a:spcAft>
              <a:buClr>
                <a:schemeClr val="dk1"/>
              </a:buClr>
              <a:buSzPts val="2400"/>
              <a:buChar char="★"/>
            </a:pPr>
            <a:r>
              <a:rPr lang="en" sz="2400">
                <a:solidFill>
                  <a:schemeClr val="dk1"/>
                </a:solidFill>
              </a:rPr>
              <a:t>It makes me crazy - to script or not to script?</a:t>
            </a:r>
            <a:endParaRPr sz="2400">
              <a:solidFill>
                <a:schemeClr val="dk1"/>
              </a:solidFill>
            </a:endParaRPr>
          </a:p>
          <a:p>
            <a:pPr marL="457200" lvl="0" indent="-381000" algn="ctr" rtl="0">
              <a:lnSpc>
                <a:spcPct val="150000"/>
              </a:lnSpc>
              <a:spcBef>
                <a:spcPts val="0"/>
              </a:spcBef>
              <a:spcAft>
                <a:spcPts val="0"/>
              </a:spcAft>
              <a:buClr>
                <a:schemeClr val="dk1"/>
              </a:buClr>
              <a:buSzPts val="2400"/>
              <a:buChar char="★"/>
            </a:pPr>
            <a:r>
              <a:rPr lang="en" sz="2400">
                <a:solidFill>
                  <a:schemeClr val="dk1"/>
                </a:solidFill>
              </a:rPr>
              <a:t>Sometimes I feel like a terrible teacher</a:t>
            </a:r>
            <a:endParaRPr sz="2400">
              <a:solidFill>
                <a:schemeClr val="dk1"/>
              </a:solidFill>
            </a:endParaRPr>
          </a:p>
          <a:p>
            <a:pPr marL="457200" lvl="0" indent="-381000" algn="ctr" rtl="0">
              <a:lnSpc>
                <a:spcPct val="150000"/>
              </a:lnSpc>
              <a:spcBef>
                <a:spcPts val="0"/>
              </a:spcBef>
              <a:spcAft>
                <a:spcPts val="0"/>
              </a:spcAft>
              <a:buClr>
                <a:schemeClr val="dk1"/>
              </a:buClr>
              <a:buSzPts val="2400"/>
              <a:buChar char="★"/>
            </a:pPr>
            <a:r>
              <a:rPr lang="en" sz="2400">
                <a:solidFill>
                  <a:schemeClr val="dk1"/>
                </a:solidFill>
              </a:rPr>
              <a:t>I underestimate the planning involved</a:t>
            </a:r>
            <a:endParaRPr sz="2400">
              <a:solidFill>
                <a:schemeClr val="dk1"/>
              </a:solidFill>
            </a:endParaRPr>
          </a:p>
          <a:p>
            <a:pPr marL="457200" lvl="0" indent="-381000" algn="ctr">
              <a:lnSpc>
                <a:spcPct val="150000"/>
              </a:lnSpc>
              <a:spcBef>
                <a:spcPts val="0"/>
              </a:spcBef>
              <a:spcAft>
                <a:spcPts val="0"/>
              </a:spcAft>
              <a:buClr>
                <a:schemeClr val="dk1"/>
              </a:buClr>
              <a:buSzPts val="2400"/>
              <a:buChar char="★"/>
            </a:pPr>
            <a:r>
              <a:rPr lang="en" sz="2400">
                <a:solidFill>
                  <a:schemeClr val="dk1"/>
                </a:solidFill>
              </a:rPr>
              <a:t>It takes a lot of practice to get good at </a:t>
            </a:r>
            <a:endParaRPr sz="24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Pick your words wisely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Try using words that are concrete</a:t>
            </a:r>
            <a:endParaRPr/>
          </a:p>
        </p:txBody>
      </p:sp>
      <p:sp>
        <p:nvSpPr>
          <p:cNvPr id="112" name="Google Shape;112;p21"/>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457200" lvl="0" indent="-381000" rtl="0">
              <a:lnSpc>
                <a:spcPct val="150000"/>
              </a:lnSpc>
              <a:spcBef>
                <a:spcPts val="0"/>
              </a:spcBef>
              <a:spcAft>
                <a:spcPts val="0"/>
              </a:spcAft>
              <a:buSzPts val="2400"/>
              <a:buChar char="★"/>
            </a:pPr>
            <a:r>
              <a:rPr lang="en" sz="2400"/>
              <a:t>Carries</a:t>
            </a:r>
            <a:endParaRPr sz="2400"/>
          </a:p>
          <a:p>
            <a:pPr marL="457200" lvl="0" indent="-381000" rtl="0">
              <a:lnSpc>
                <a:spcPct val="150000"/>
              </a:lnSpc>
              <a:spcBef>
                <a:spcPts val="0"/>
              </a:spcBef>
              <a:spcAft>
                <a:spcPts val="0"/>
              </a:spcAft>
              <a:buSzPts val="2400"/>
              <a:buChar char="★"/>
            </a:pPr>
            <a:r>
              <a:rPr lang="en" sz="2400"/>
              <a:t>Jumps</a:t>
            </a:r>
            <a:endParaRPr sz="2400"/>
          </a:p>
          <a:p>
            <a:pPr marL="457200" lvl="0" indent="-381000" rtl="0">
              <a:lnSpc>
                <a:spcPct val="150000"/>
              </a:lnSpc>
              <a:spcBef>
                <a:spcPts val="0"/>
              </a:spcBef>
              <a:spcAft>
                <a:spcPts val="0"/>
              </a:spcAft>
              <a:buSzPts val="2400"/>
              <a:buChar char="★"/>
            </a:pPr>
            <a:r>
              <a:rPr lang="en" sz="2400"/>
              <a:t>Sleeps</a:t>
            </a:r>
            <a:endParaRPr sz="2400"/>
          </a:p>
          <a:p>
            <a:pPr marL="457200" lvl="0" indent="-381000" rtl="0">
              <a:lnSpc>
                <a:spcPct val="150000"/>
              </a:lnSpc>
              <a:spcBef>
                <a:spcPts val="0"/>
              </a:spcBef>
              <a:spcAft>
                <a:spcPts val="0"/>
              </a:spcAft>
              <a:buSzPts val="2400"/>
              <a:buChar char="★"/>
            </a:pPr>
            <a:r>
              <a:rPr lang="en" sz="2400"/>
              <a:t>Points at</a:t>
            </a:r>
            <a:endParaRPr sz="2400"/>
          </a:p>
          <a:p>
            <a:pPr marL="457200" lvl="0" indent="-381000" rtl="0">
              <a:lnSpc>
                <a:spcPct val="150000"/>
              </a:lnSpc>
              <a:spcBef>
                <a:spcPts val="0"/>
              </a:spcBef>
              <a:spcAft>
                <a:spcPts val="0"/>
              </a:spcAft>
              <a:buSzPts val="2400"/>
              <a:buChar char="★"/>
            </a:pPr>
            <a:r>
              <a:rPr lang="en" sz="2400"/>
              <a:t>Honks</a:t>
            </a:r>
            <a:endParaRPr sz="2400"/>
          </a:p>
          <a:p>
            <a:pPr marL="457200" lvl="0" indent="-381000">
              <a:lnSpc>
                <a:spcPct val="150000"/>
              </a:lnSpc>
              <a:spcBef>
                <a:spcPts val="0"/>
              </a:spcBef>
              <a:spcAft>
                <a:spcPts val="0"/>
              </a:spcAft>
              <a:buSzPts val="2400"/>
              <a:buChar char="★"/>
            </a:pPr>
            <a:r>
              <a:rPr lang="en" sz="2400"/>
              <a:t>Kisses</a:t>
            </a:r>
            <a:endParaRPr sz="2400"/>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466</Words>
  <Application>Microsoft Macintosh PowerPoint</Application>
  <PresentationFormat>On-screen Show (16:9)</PresentationFormat>
  <Paragraphs>94</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Roboto</vt:lpstr>
      <vt:lpstr>Merriweather</vt:lpstr>
      <vt:lpstr>Paradigm</vt:lpstr>
      <vt:lpstr>Let’s make TPR one of your superpowers!</vt:lpstr>
      <vt:lpstr>Objectives   Objectives    Objectives</vt:lpstr>
      <vt:lpstr>A letter from Dr. James Asher</vt:lpstr>
      <vt:lpstr>TPR Prior Knowledge...Where are you?  I know  I have   I feel    I want</vt:lpstr>
      <vt:lpstr>Let’s play!</vt:lpstr>
      <vt:lpstr>Why I love TPR in all levels!</vt:lpstr>
      <vt:lpstr>Why TPR can be my kryptonite...</vt:lpstr>
      <vt:lpstr>Pick your words wisely</vt:lpstr>
      <vt:lpstr>Try using words that are concrete</vt:lpstr>
      <vt:lpstr>Your super power  Model     Mistake      Delay         Remove </vt:lpstr>
      <vt:lpstr>Sounds easy right?</vt:lpstr>
      <vt:lpstr>What the experts say.</vt:lpstr>
      <vt:lpstr>Please draw your classroom or your imaginary classroom</vt:lpstr>
      <vt:lpstr>Now group your students</vt:lpstr>
      <vt:lpstr>Picking your words to TPR</vt:lpstr>
      <vt:lpstr>Remember to use single and chain commands  combined with  Individual and group sequences </vt:lpstr>
      <vt:lpstr>Story telling opportunities and tough groups</vt:lpstr>
      <vt:lpstr>Our local expert...the one and only - Berty Segal</vt:lpstr>
      <vt:lpstr>Some theory on TPR - really interesting stuff!</vt:lpstr>
      <vt:lpstr>Thank you for coming to my breakout.  Did we do what we said we would?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make TPR one of your superpowers!</dc:title>
  <cp:lastModifiedBy>Cynthia Leathers</cp:lastModifiedBy>
  <cp:revision>1</cp:revision>
  <dcterms:modified xsi:type="dcterms:W3CDTF">2018-08-19T21:11:17Z</dcterms:modified>
</cp:coreProperties>
</file>