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Iribar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17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15T16:28:12.158" idx="1">
    <p:pos x="6000" y="0"/>
    <p:text>ladies can you think of anything else??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600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83dcd88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83dcd88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83dcd88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83dcd88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geared towards high school but you could easily replaces them with topics of high interest for your kiddos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83dcd88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83dcd88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83dcd88b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83dcd88b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83dcd88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83dcd88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83dcd88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83dcd88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83dcd88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83dcd88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83dcd88b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83dcd88b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83dcd88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83dcd88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d589ad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ed589ad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d499f4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d499f4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ed496d7f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ed496d7f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d499f4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ed499f4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d499f4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ed499f48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d499f48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ed499f48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d499f48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ed499f48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d499f4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ed499f4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d499f48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ed499f48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ed499f48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ed499f48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ed499f48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ed499f48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ed499f48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ed499f48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ed499f48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ed499f48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83dcd88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83dcd88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ed499f48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ed499f48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d499f48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ed499f48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d499f48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ed499f48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ed499f48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ed499f48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ed499f48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ed499f48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83dcd88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83dcd88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83dcd88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83dcd88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83dcd88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83dcd88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chose these because they are not obvious cognates but necessary to describe people, high frequency, and easy to TPR.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need to introduce “es” separately because kids will get it right away when I use it in the classroom with other words.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83dcd88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83dcd88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I am doing this I am constantly reinforcing my rules/routines/procedures without explicitly telling kids what to do.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“enséñame” posted on the board so kids can “show” me the gesture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83dcd88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83dcd88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real quick: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chico/a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alto/bajo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fuerte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inteligente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83dcd88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83dcd88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83dcd88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83dcd88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Google Shape;40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Google Shape;48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Google Shape;53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document/d/1p3mXaBTNS04RReqYrPr_cH8mDRZcZsGOzJiQU4VZLlE/edi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c.pierce@ocsarts.net" TargetMode="External"/><Relationship Id="rId4" Type="http://schemas.openxmlformats.org/officeDocument/2006/relationships/hyperlink" Target="mailto:ggarciaestrada@gmail.com" TargetMode="External"/><Relationship Id="rId5" Type="http://schemas.openxmlformats.org/officeDocument/2006/relationships/hyperlink" Target="mailto:nicole.iribarne@abcusd.us" TargetMode="Externa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 in the elementary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/>
              <a:t>Quiere</a:t>
            </a:r>
            <a:endParaRPr sz="2400" u="sng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¿Quién quiere un iphone 10? 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¿Quién quiere un carro? </a:t>
            </a:r>
            <a:endParaRPr sz="2000"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 rot="161729">
            <a:off x="976261" y="8007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Examples of Scripted PQA/TPR</a:t>
            </a:r>
            <a:endParaRPr sz="36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/>
              <a:t>Tiene</a:t>
            </a:r>
            <a:endParaRPr sz="2400" b="1" u="sng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¿Quién tiene snapchat?</a:t>
            </a:r>
            <a:endParaRPr sz="2000"/>
          </a:p>
          <a:p>
            <a:pPr marL="0" lvl="0" indent="723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¿Quién tiene un dólar?</a:t>
            </a:r>
            <a:endParaRPr sz="200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/>
              <a:t>Le gusta</a:t>
            </a:r>
            <a:endParaRPr sz="2400" u="sng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¿A quién le gusta yogurtland?</a:t>
            </a:r>
            <a:endParaRPr sz="20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¿A quién le gusta Justin Bieber?</a:t>
            </a:r>
            <a:endParaRPr sz="2000"/>
          </a:p>
          <a:p>
            <a:pPr marL="0" lvl="0" indent="723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723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ctrTitle" idx="4294967295"/>
          </p:nvPr>
        </p:nvSpPr>
        <p:spPr>
          <a:xfrm>
            <a:off x="519325" y="21190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Build your mascot!</a:t>
            </a:r>
            <a:endParaRPr sz="8400"/>
          </a:p>
        </p:txBody>
      </p:sp>
      <p:sp>
        <p:nvSpPr>
          <p:cNvPr id="135" name="Google Shape;135;p22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Day 4 </a:t>
            </a:r>
            <a:r>
              <a:rPr lang="en" sz="3600"/>
              <a:t>- Build your mascot</a:t>
            </a:r>
            <a:endParaRPr sz="36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29835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build anticipation</a:t>
            </a:r>
            <a:endParaRPr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set up rules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429475" y="1681825"/>
            <a:ext cx="29835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give kids options</a:t>
            </a:r>
            <a:endParaRPr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prompt them for details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START WITH: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 llama _______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Es _____ (personality/physical)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 gusta _______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Tiene _________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Quiere ________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 rot="161729">
            <a:off x="858586" y="3702581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0000"/>
                </a:solidFill>
              </a:rPr>
              <a:t>Insert a problem!</a:t>
            </a:r>
            <a:endParaRPr sz="10000">
              <a:solidFill>
                <a:srgbClr val="FF0000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5512">
            <a:off x="6185889" y="-108652"/>
            <a:ext cx="3323441" cy="2716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 rot="161729">
            <a:off x="562761" y="7602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Hay un problema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716550" y="125179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Quiere ser similar a __(x)__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Porque __(x)__ es ______ (</a:t>
            </a:r>
            <a:r>
              <a:rPr lang="en" i="1"/>
              <a:t>description)</a:t>
            </a:r>
            <a:endParaRPr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* draw comparisons here between __(x)__ and the mascot </a:t>
            </a:r>
            <a:endParaRPr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***¡Pobrecito! *** ¡Qué lástima!***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 rot="161729">
            <a:off x="562761" y="7602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End on a positive note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716550" y="125179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Orally review “story” </a:t>
            </a:r>
            <a:endParaRPr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Pause / point / circle / tpr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End with Periodo ___ adora a </a:t>
            </a:r>
            <a:r>
              <a:rPr lang="en" b="1" u="sng"/>
              <a:t>mascota</a:t>
            </a:r>
            <a:r>
              <a:rPr lang="en"/>
              <a:t> ¡porque es fabuloso! ¡Es perfecto/a para la clase de español!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ctrTitle" idx="4294967295"/>
          </p:nvPr>
        </p:nvSpPr>
        <p:spPr>
          <a:xfrm>
            <a:off x="1239900" y="-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000000"/>
                </a:solidFill>
              </a:rPr>
              <a:t>Extension ideas</a:t>
            </a:r>
            <a:endParaRPr sz="7000">
              <a:solidFill>
                <a:srgbClr val="000000"/>
              </a:solidFill>
            </a:endParaRPr>
          </a:p>
        </p:txBody>
      </p:sp>
      <p:sp>
        <p:nvSpPr>
          <p:cNvPr id="175" name="Google Shape;175;p28"/>
          <p:cNvSpPr/>
          <p:nvPr/>
        </p:nvSpPr>
        <p:spPr>
          <a:xfrm rot="-1065586">
            <a:off x="120810" y="2619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 rot="148705">
            <a:off x="1627246" y="145083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 rot="895552">
            <a:off x="8152620" y="4068699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 rot="2271768">
            <a:off x="8556544" y="318461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 rot="-129438">
            <a:off x="322778" y="1250391"/>
            <a:ext cx="2741543" cy="1781414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Insert mascot in future stories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0" name="Google Shape;180;p28"/>
          <p:cNvSpPr/>
          <p:nvPr/>
        </p:nvSpPr>
        <p:spPr>
          <a:xfrm rot="-129013">
            <a:off x="2761082" y="1178765"/>
            <a:ext cx="3102384" cy="1781414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Kids can take the mascot on adventures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1" name="Google Shape;181;p28"/>
          <p:cNvSpPr/>
          <p:nvPr/>
        </p:nvSpPr>
        <p:spPr>
          <a:xfrm rot="-129146">
            <a:off x="5579854" y="1039618"/>
            <a:ext cx="3410706" cy="1781414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Mascot can sit with students during class. 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2" name="Google Shape;182;p28"/>
          <p:cNvSpPr/>
          <p:nvPr/>
        </p:nvSpPr>
        <p:spPr>
          <a:xfrm rot="-131203">
            <a:off x="405111" y="3279206"/>
            <a:ext cx="2578878" cy="1702325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Have student use/manipulate the animal for TPR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3" name="Google Shape;183;p28"/>
          <p:cNvSpPr/>
          <p:nvPr/>
        </p:nvSpPr>
        <p:spPr>
          <a:xfrm rot="-131110">
            <a:off x="2704396" y="3189881"/>
            <a:ext cx="2690857" cy="1702325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Insert pictures of mascot in slides when teaching vocabulary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4" name="Google Shape;184;p28"/>
          <p:cNvSpPr/>
          <p:nvPr/>
        </p:nvSpPr>
        <p:spPr>
          <a:xfrm rot="-130859">
            <a:off x="5068390" y="3077209"/>
            <a:ext cx="3208424" cy="1702325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Use as an award. Student gets to hold onto the mascot during class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Week 1 detailed lesson plan!</a:t>
            </a:r>
            <a:endParaRPr sz="4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In K - 8th grade classes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The super 7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hay	tiene	  quiere		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va          dice	es (está)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 gusta 	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851100" y="1550125"/>
            <a:ext cx="3396300" cy="28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The sweet 16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super 7 +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sale de     se pone </a:t>
            </a:r>
            <a:r>
              <a:rPr lang="en" sz="1400"/>
              <a:t>+emocion</a:t>
            </a: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puede		 le da	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necesita	 sabe	 vuelve </a:t>
            </a:r>
            <a:endParaRPr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ve		 hace</a:t>
            </a:r>
            <a:endParaRPr/>
          </a:p>
        </p:txBody>
      </p:sp>
      <p:sp>
        <p:nvSpPr>
          <p:cNvPr id="197" name="Google Shape;197;p30"/>
          <p:cNvSpPr/>
          <p:nvPr/>
        </p:nvSpPr>
        <p:spPr>
          <a:xfrm flipH="1">
            <a:off x="3979323" y="1733025"/>
            <a:ext cx="1237950" cy="2829654"/>
          </a:xfrm>
          <a:prstGeom prst="lightningBol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 rot="161759">
            <a:off x="608063" y="793681"/>
            <a:ext cx="7927875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and why  do you teach with Comprehensible Input?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6006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Explain why you are teaching with Comprehensible Input.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Show them what teaching with Comprehensible Input is.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For little ones, explaining rules and expectations in Engish on the first day is okay.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4829875" y="1550125"/>
            <a:ext cx="34374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On day one, you are trying to get students to buy into this as well as creating classroom culture.  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×"/>
            </a:pPr>
            <a:r>
              <a:rPr lang="en" sz="1800"/>
              <a:t>On day two, you are creating culture and setting the mood for the rest of the year.</a:t>
            </a:r>
            <a:r>
              <a:rPr lang="en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/>
          <p:nvPr/>
        </p:nvSpPr>
        <p:spPr>
          <a:xfrm rot="-129487">
            <a:off x="46477" y="1976477"/>
            <a:ext cx="2955596" cy="1898268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Stories stories stories!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All about </a:t>
            </a:r>
            <a:r>
              <a:rPr lang="en" sz="1800" u="sng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input!</a:t>
            </a:r>
            <a:endParaRPr sz="1800" u="sng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Reading and listening are your main focuses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Focus on </a:t>
            </a:r>
            <a:r>
              <a:rPr lang="en" sz="1800" u="sng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super 7 verbs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3" name="Google Shape;203;p31"/>
          <p:cNvSpPr/>
          <p:nvPr/>
        </p:nvSpPr>
        <p:spPr>
          <a:xfrm rot="-129030">
            <a:off x="2626253" y="1835140"/>
            <a:ext cx="3397793" cy="1945129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Stories, longer and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more complex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&gt; Readers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written &amp; spoken </a:t>
            </a:r>
            <a:r>
              <a:rPr lang="en" sz="1800" u="sng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output</a:t>
            </a:r>
            <a:endParaRPr sz="1800" u="sng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Sweet 16 verbs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4" name="Google Shape;204;p31"/>
          <p:cNvSpPr/>
          <p:nvPr/>
        </p:nvSpPr>
        <p:spPr>
          <a:xfrm rot="-129260">
            <a:off x="5592737" y="1745137"/>
            <a:ext cx="3503476" cy="1956245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Stories less frequent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Novels!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Cultural &amp; social issues</a:t>
            </a:r>
            <a:endParaRPr sz="18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&gt; Lot of input with more output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ctrTitle" idx="4294967295"/>
          </p:nvPr>
        </p:nvSpPr>
        <p:spPr>
          <a:xfrm>
            <a:off x="1239900" y="-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000000"/>
                </a:solidFill>
              </a:rPr>
              <a:t>Curriculum Map K-8th </a:t>
            </a:r>
            <a:endParaRPr sz="7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verbos</a:t>
            </a: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super 7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Sweet 16 verbs</a:t>
            </a:r>
            <a:endParaRPr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Sweet 16 verbs in every “naturally occuring” form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Stories!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Movie talk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Picture asking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Stories!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 novel / year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Movie talk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Picture asking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Stories!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 or 2 novels / year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Movie talk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Picture asking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Verbal and Non-verbal responses in class.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Comprehension of </a:t>
            </a:r>
            <a:r>
              <a:rPr lang="en" u="sng"/>
              <a:t>main idea</a:t>
            </a:r>
            <a:r>
              <a:rPr lang="en"/>
              <a:t> of stories.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Increased verbal and non-verbal output in class.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Quickwrites.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Comprehension of novel texts.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 higher verbal and non-verbal output.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Quickwrites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Opinion writing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Short responses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Comp. of novels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Read story at home in Spanish &amp; English to an adult.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Fill out TPRS HW sheet.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Read story at home in Spanish &amp; English to an adult, TPRS HW sheet.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Writing sentences / drawing pictures using vocab words.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Read story at home in Spanish &amp; English to an adult, TPRS HW sheet.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Input outside of the classroom/cultural experiences.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None</a:t>
            </a:r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Rewrite story. Give students blank storyboard with just the pictures.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Comprehension questions.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Quickwrites.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Rewrite story. Give students blank storyboard with just the pictures.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Comprehension questions.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Quickwrites.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Voluntary Reading</a:t>
            </a:r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None</a:t>
            </a:r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None or </a:t>
            </a:r>
            <a:r>
              <a:rPr lang="en" u="sng"/>
              <a:t>very</a:t>
            </a:r>
            <a:r>
              <a:rPr lang="en"/>
              <a:t> little</a:t>
            </a:r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Once or twice a week for 15 minutes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Scaffolding INput &amp;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pop-up Grammar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2638150" y="2086750"/>
            <a:ext cx="3964500" cy="11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900" b="1"/>
              <a:t>Always </a:t>
            </a:r>
            <a:r>
              <a:rPr lang="en" sz="2900"/>
              <a:t>teach 3rd person singular FIRST!</a:t>
            </a:r>
            <a:endParaRPr sz="2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/>
        </p:nvSpPr>
        <p:spPr>
          <a:xfrm>
            <a:off x="1562300" y="2145700"/>
            <a:ext cx="21960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angers"/>
                <a:ea typeface="Bangers"/>
                <a:cs typeface="Bangers"/>
                <a:sym typeface="Bangers"/>
              </a:rPr>
              <a:t>necesita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70" name="Google Shape;270;p40"/>
          <p:cNvSpPr/>
          <p:nvPr/>
        </p:nvSpPr>
        <p:spPr>
          <a:xfrm>
            <a:off x="3699275" y="2306400"/>
            <a:ext cx="1606500" cy="53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0"/>
          <p:cNvSpPr txBox="1"/>
          <p:nvPr/>
        </p:nvSpPr>
        <p:spPr>
          <a:xfrm>
            <a:off x="5487575" y="2145700"/>
            <a:ext cx="25593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angers"/>
                <a:ea typeface="Bangers"/>
                <a:cs typeface="Bangers"/>
                <a:sym typeface="Bangers"/>
              </a:rPr>
              <a:t>necesita</a:t>
            </a:r>
            <a:r>
              <a:rPr lang="en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n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2313925" y="2971000"/>
            <a:ext cx="545400" cy="722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0"/>
          <p:cNvSpPr txBox="1"/>
          <p:nvPr/>
        </p:nvSpPr>
        <p:spPr>
          <a:xfrm>
            <a:off x="1488625" y="3796300"/>
            <a:ext cx="24171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angers"/>
                <a:ea typeface="Bangers"/>
                <a:cs typeface="Bangers"/>
                <a:sym typeface="Bangers"/>
              </a:rPr>
              <a:t>necesita</a:t>
            </a:r>
            <a:r>
              <a:rPr lang="en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s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74" name="Google Shape;274;p40"/>
          <p:cNvSpPr/>
          <p:nvPr/>
        </p:nvSpPr>
        <p:spPr>
          <a:xfrm rot="10800000" flipH="1">
            <a:off x="2313925" y="1467600"/>
            <a:ext cx="545400" cy="83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0"/>
          <p:cNvSpPr txBox="1"/>
          <p:nvPr/>
        </p:nvSpPr>
        <p:spPr>
          <a:xfrm>
            <a:off x="1488625" y="662200"/>
            <a:ext cx="21960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angers"/>
                <a:ea typeface="Bangers"/>
                <a:cs typeface="Bangers"/>
                <a:sym typeface="Bangers"/>
              </a:rPr>
              <a:t>necesit</a:t>
            </a:r>
            <a:r>
              <a:rPr lang="en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o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76" name="Google Shape;276;p40"/>
          <p:cNvSpPr/>
          <p:nvPr/>
        </p:nvSpPr>
        <p:spPr>
          <a:xfrm rot="-8257854" flipH="1">
            <a:off x="3770740" y="992030"/>
            <a:ext cx="545330" cy="1385836"/>
          </a:xfrm>
          <a:prstGeom prst="downArrow">
            <a:avLst>
              <a:gd name="adj1" fmla="val 50000"/>
              <a:gd name="adj2" fmla="val 5313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0"/>
          <p:cNvSpPr txBox="1"/>
          <p:nvPr/>
        </p:nvSpPr>
        <p:spPr>
          <a:xfrm>
            <a:off x="4789875" y="593525"/>
            <a:ext cx="34929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angers"/>
                <a:ea typeface="Bangers"/>
                <a:cs typeface="Bangers"/>
                <a:sym typeface="Bangers"/>
              </a:rPr>
              <a:t>necesit</a:t>
            </a:r>
            <a:r>
              <a:rPr lang="en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amos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/>
              <a:t>Build a mascot</a:t>
            </a:r>
            <a:endParaRPr sz="60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972">
            <a:off x="-137278" y="211865"/>
            <a:ext cx="2169209" cy="19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225" y="3076814"/>
            <a:ext cx="1846725" cy="20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9200" y="22388"/>
            <a:ext cx="1784801" cy="25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177116"/>
            <a:ext cx="1846726" cy="181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ctrTitle" idx="4294967295"/>
          </p:nvPr>
        </p:nvSpPr>
        <p:spPr>
          <a:xfrm>
            <a:off x="1239900" y="-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000000"/>
                </a:solidFill>
              </a:rPr>
              <a:t>Input Progression</a:t>
            </a:r>
            <a:endParaRPr sz="7000">
              <a:solidFill>
                <a:srgbClr val="000000"/>
              </a:solidFill>
            </a:endParaRPr>
          </a:p>
        </p:txBody>
      </p:sp>
      <p:sp>
        <p:nvSpPr>
          <p:cNvPr id="283" name="Google Shape;283;p41"/>
          <p:cNvSpPr/>
          <p:nvPr/>
        </p:nvSpPr>
        <p:spPr>
          <a:xfrm rot="-1065586">
            <a:off x="120810" y="2619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148705">
            <a:off x="1627246" y="145083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895552">
            <a:off x="8152620" y="4068699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1"/>
          <p:cNvSpPr/>
          <p:nvPr/>
        </p:nvSpPr>
        <p:spPr>
          <a:xfrm rot="2271768">
            <a:off x="8556544" y="318461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1"/>
          <p:cNvSpPr/>
          <p:nvPr/>
        </p:nvSpPr>
        <p:spPr>
          <a:xfrm rot="-129438">
            <a:off x="322778" y="1250391"/>
            <a:ext cx="2741543" cy="1781414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3rd person singular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Tiene ----&gt; 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8" name="Google Shape;288;p41"/>
          <p:cNvSpPr/>
          <p:nvPr/>
        </p:nvSpPr>
        <p:spPr>
          <a:xfrm rot="-129013">
            <a:off x="2761082" y="1178765"/>
            <a:ext cx="3102384" cy="1781414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1st person singular “dialogue”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Tengo ----&gt;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9" name="Google Shape;289;p41"/>
          <p:cNvSpPr/>
          <p:nvPr/>
        </p:nvSpPr>
        <p:spPr>
          <a:xfrm rot="-129146">
            <a:off x="5579854" y="1039618"/>
            <a:ext cx="3410706" cy="1781414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3rd person plural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Tienen -----&gt; 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0" name="Google Shape;290;p41"/>
          <p:cNvSpPr/>
          <p:nvPr/>
        </p:nvSpPr>
        <p:spPr>
          <a:xfrm rot="-131203">
            <a:off x="405111" y="3279206"/>
            <a:ext cx="2578878" cy="1702325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2nd person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niglet"/>
                <a:ea typeface="Sniglet"/>
                <a:cs typeface="Sniglet"/>
                <a:sym typeface="Sniglet"/>
              </a:rPr>
              <a:t>Tienes -----&gt;</a:t>
            </a:r>
            <a:endParaRPr sz="2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1" name="Google Shape;291;p41"/>
          <p:cNvSpPr/>
          <p:nvPr/>
        </p:nvSpPr>
        <p:spPr>
          <a:xfrm rot="-131110">
            <a:off x="2704396" y="3189881"/>
            <a:ext cx="2690857" cy="1702325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1st person plural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Tenemos ---&gt;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2" name="Google Shape;292;p41"/>
          <p:cNvSpPr/>
          <p:nvPr/>
        </p:nvSpPr>
        <p:spPr>
          <a:xfrm rot="-130859">
            <a:off x="5068390" y="3077209"/>
            <a:ext cx="3208424" cy="1702325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Past tense (same progression)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Future tense (same progression)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etc.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    Up Grammar</a:t>
            </a:r>
            <a:endParaRPr sz="4800"/>
          </a:p>
        </p:txBody>
      </p:sp>
      <p:pic>
        <p:nvPicPr>
          <p:cNvPr id="298" name="Google Shape;2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0" y="190500"/>
            <a:ext cx="1933710" cy="16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2"/>
          <p:cNvSpPr txBox="1"/>
          <p:nvPr/>
        </p:nvSpPr>
        <p:spPr>
          <a:xfrm>
            <a:off x="661300" y="1830950"/>
            <a:ext cx="7358700" cy="23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Bangers"/>
              <a:buChar char="★"/>
            </a:pPr>
            <a:r>
              <a:rPr lang="en" sz="3000" u="sng">
                <a:latin typeface="Bangers"/>
                <a:ea typeface="Bangers"/>
                <a:cs typeface="Bangers"/>
                <a:sym typeface="Bangers"/>
              </a:rPr>
              <a:t>No</a:t>
            </a:r>
            <a:r>
              <a:rPr lang="en" sz="3000">
                <a:latin typeface="Bangers"/>
                <a:ea typeface="Bangers"/>
                <a:cs typeface="Bangers"/>
                <a:sym typeface="Bangers"/>
              </a:rPr>
              <a:t> explicit instruction of grammar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Bangers"/>
              <a:buChar char="★"/>
            </a:pPr>
            <a:r>
              <a:rPr lang="en" sz="3000">
                <a:latin typeface="Bangers"/>
                <a:ea typeface="Bangers"/>
                <a:cs typeface="Bangers"/>
                <a:sym typeface="Bangers"/>
              </a:rPr>
              <a:t>Ser vs. Estar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Bangers"/>
              <a:buChar char="★"/>
            </a:pPr>
            <a:r>
              <a:rPr lang="en" sz="3000">
                <a:latin typeface="Bangers"/>
                <a:ea typeface="Bangers"/>
                <a:cs typeface="Bangers"/>
                <a:sym typeface="Bangers"/>
              </a:rPr>
              <a:t>The 2 types of estar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Bangers"/>
              <a:buChar char="★"/>
            </a:pPr>
            <a:r>
              <a:rPr lang="en" sz="3000">
                <a:latin typeface="Bangers"/>
                <a:ea typeface="Bangers"/>
                <a:cs typeface="Bangers"/>
                <a:sym typeface="Bangers"/>
              </a:rPr>
              <a:t>“Conjugations”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Bangers"/>
              <a:buChar char="★"/>
            </a:pPr>
            <a:r>
              <a:rPr lang="en" sz="3000">
                <a:latin typeface="Bangers"/>
                <a:ea typeface="Bangers"/>
                <a:cs typeface="Bangers"/>
                <a:sym typeface="Bangers"/>
              </a:rPr>
              <a:t>Past and future tenses through gestures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The super 7 story ideas</a:t>
            </a:r>
            <a:endParaRPr sz="4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ctrTitle"/>
          </p:nvPr>
        </p:nvSpPr>
        <p:spPr>
          <a:xfrm>
            <a:off x="4101125" y="917200"/>
            <a:ext cx="3767400" cy="279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So, you have a story. </a:t>
            </a:r>
            <a:endParaRPr sz="6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 what??</a:t>
            </a:r>
            <a:endParaRPr sz="6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K-3rd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None</a:t>
            </a:r>
            <a:endParaRPr/>
          </a:p>
        </p:txBody>
      </p:sp>
      <p:sp>
        <p:nvSpPr>
          <p:cNvPr id="316" name="Google Shape;316;p45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4th and 5th Grade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Rewrite story. Give students blank storyboard with just the pictures.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Comprehension questions.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Quickwrites.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6th-8th Grade</a:t>
            </a:r>
            <a:endParaRPr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Rewrite story. Give students blank storyboard with just the pictures.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Comprehension questions.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Quickwrites.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ctrTitle" idx="4294967295"/>
          </p:nvPr>
        </p:nvSpPr>
        <p:spPr>
          <a:xfrm>
            <a:off x="67925" y="1661213"/>
            <a:ext cx="529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</a:rPr>
              <a:t>Gracias!</a:t>
            </a:r>
            <a:endParaRPr sz="10000">
              <a:solidFill>
                <a:srgbClr val="FFFFFF"/>
              </a:solidFill>
            </a:endParaRPr>
          </a:p>
        </p:txBody>
      </p:sp>
      <p:sp>
        <p:nvSpPr>
          <p:cNvPr id="323" name="Google Shape;323;p46"/>
          <p:cNvSpPr txBox="1">
            <a:spLocks noGrp="1"/>
          </p:cNvSpPr>
          <p:nvPr>
            <p:ph type="subTitle" idx="4294967295"/>
          </p:nvPr>
        </p:nvSpPr>
        <p:spPr>
          <a:xfrm>
            <a:off x="167150" y="2949543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Any questions?</a:t>
            </a:r>
            <a:endParaRPr b="1" u="sng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MC Pierce 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mc.pierce@ocsarts.net</a:t>
            </a:r>
            <a:r>
              <a:rPr lang="en" sz="2400">
                <a:solidFill>
                  <a:srgbClr val="FFA300"/>
                </a:solidFill>
              </a:rPr>
              <a:t> </a:t>
            </a:r>
            <a:endParaRPr sz="2400">
              <a:solidFill>
                <a:srgbClr val="FFA30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Griselda Estrada</a:t>
            </a:r>
            <a:r>
              <a:rPr lang="en" sz="2400">
                <a:solidFill>
                  <a:srgbClr val="FF9900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</a:rPr>
              <a:t>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ggarciaestrada@gmail.com</a:t>
            </a:r>
            <a:r>
              <a:rPr lang="en" sz="2400">
                <a:solidFill>
                  <a:srgbClr val="FF9900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Nicolette Iribarne 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nicole.iribarne@abcusd.us</a:t>
            </a:r>
            <a:r>
              <a:rPr lang="en" sz="2400">
                <a:solidFill>
                  <a:srgbClr val="FF9900"/>
                </a:solidFill>
              </a:rPr>
              <a:t> </a:t>
            </a:r>
            <a:endParaRPr sz="2400">
              <a:solidFill>
                <a:srgbClr val="FF99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9900"/>
              </a:solidFill>
            </a:endParaRPr>
          </a:p>
        </p:txBody>
      </p:sp>
      <p:sp>
        <p:nvSpPr>
          <p:cNvPr id="324" name="Google Shape;324;p46"/>
          <p:cNvSpPr/>
          <p:nvPr/>
        </p:nvSpPr>
        <p:spPr>
          <a:xfrm>
            <a:off x="5009400" y="0"/>
            <a:ext cx="4134600" cy="41769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46"/>
          <p:cNvPicPr preferRelativeResize="0"/>
          <p:nvPr/>
        </p:nvPicPr>
        <p:blipFill rotWithShape="1">
          <a:blip r:embed="rId6">
            <a:alphaModFix/>
          </a:blip>
          <a:srcRect l="5393" t="11646" r="62348" b="55868"/>
          <a:stretch/>
        </p:blipFill>
        <p:spPr>
          <a:xfrm>
            <a:off x="5699500" y="602200"/>
            <a:ext cx="1361275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6"/>
          <p:cNvPicPr preferRelativeResize="0"/>
          <p:nvPr/>
        </p:nvPicPr>
        <p:blipFill rotWithShape="1">
          <a:blip r:embed="rId6">
            <a:alphaModFix/>
          </a:blip>
          <a:srcRect l="38044" t="11216" r="35642" b="56608"/>
          <a:stretch/>
        </p:blipFill>
        <p:spPr>
          <a:xfrm>
            <a:off x="7237600" y="822575"/>
            <a:ext cx="1361275" cy="17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 rotWithShape="1">
          <a:blip r:embed="rId6">
            <a:alphaModFix/>
          </a:blip>
          <a:srcRect l="70846" t="54216" r="7625" b="14871"/>
          <a:stretch/>
        </p:blipFill>
        <p:spPr>
          <a:xfrm>
            <a:off x="6384075" y="2188875"/>
            <a:ext cx="1159275" cy="17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WHy build a mascot?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</a:pPr>
            <a:r>
              <a:rPr lang="en"/>
              <a:t>Learn about your students and the classroom personality</a:t>
            </a:r>
            <a:endParaRPr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</a:pPr>
            <a:r>
              <a:rPr lang="en"/>
              <a:t>Create a classroom community / identity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</a:pPr>
            <a:r>
              <a:rPr lang="en"/>
              <a:t>Include students in the creating process right away</a:t>
            </a:r>
            <a:endParaRPr/>
          </a:p>
          <a:p>
            <a:pPr marL="45720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Day 1  - 3 </a:t>
            </a:r>
            <a:r>
              <a:rPr lang="en" sz="3600"/>
              <a:t>	 TPR/PQA/CIrcle VOcab</a:t>
            </a:r>
            <a:endParaRPr sz="360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29835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chico/chica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alto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bajo 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fuerte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inteligente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429475" y="1681825"/>
            <a:ext cx="29835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le gusta 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tiene 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quiere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quiere ser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se llama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 rot="147">
            <a:off x="976261" y="876835"/>
            <a:ext cx="70299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</a:rPr>
              <a:t>KEEP IT COMPREHENSIBLE!!!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 rot="-152070">
            <a:off x="920722" y="2120631"/>
            <a:ext cx="2408356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WRITE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DRAW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2" name="Google Shape;102;p17"/>
          <p:cNvSpPr/>
          <p:nvPr/>
        </p:nvSpPr>
        <p:spPr>
          <a:xfrm rot="-151905">
            <a:off x="3067473" y="2024058"/>
            <a:ext cx="2512853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PAUSE POINT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3" name="Google Shape;103;p17"/>
          <p:cNvSpPr/>
          <p:nvPr/>
        </p:nvSpPr>
        <p:spPr>
          <a:xfrm rot="-151840">
            <a:off x="5274589" y="1902110"/>
            <a:ext cx="2996322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GESTURE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USE YOUR BODY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 rot="-135590">
            <a:off x="893507" y="3856062"/>
            <a:ext cx="7029967" cy="760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35C4CA"/>
                </a:highlight>
              </a:rPr>
              <a:t>GO SLOW!!!!!</a:t>
            </a:r>
            <a:endParaRPr sz="3600">
              <a:highlight>
                <a:srgbClr val="35C4CA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3948725" y="1659550"/>
            <a:ext cx="425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Still don’t get it?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Let me show you!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you </a:t>
            </a:r>
            <a:r>
              <a:rPr lang="en">
                <a:solidFill>
                  <a:srgbClr val="FF0000"/>
                </a:solidFill>
              </a:rPr>
              <a:t>script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 rot="161729">
            <a:off x="900061" y="7245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Tips for scripting</a:t>
            </a:r>
            <a:endParaRPr sz="40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820500" y="12411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Keep it interesting: 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Popular / controversial / odd combinations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Pry for details</a:t>
            </a:r>
            <a:endParaRPr/>
          </a:p>
          <a:p>
            <a:pPr marL="9144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/>
              <a:t>Keep it comprehensible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OBVIOUS cognates 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Things you can easily establish meaning. </a:t>
            </a:r>
            <a:endParaRPr/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Proper nouns (</a:t>
            </a:r>
            <a:r>
              <a:rPr lang="en" i="1"/>
              <a:t>restaurants/places/etc.)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Macintosh PowerPoint</Application>
  <PresentationFormat>On-screen Show (16:9)</PresentationFormat>
  <Paragraphs>283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Sniglet</vt:lpstr>
      <vt:lpstr>Bangers</vt:lpstr>
      <vt:lpstr>Jachimo template</vt:lpstr>
      <vt:lpstr>CI in the elementary classroom</vt:lpstr>
      <vt:lpstr>How and why  do you teach with Comprehensible Input?</vt:lpstr>
      <vt:lpstr>PowerPoint Presentation</vt:lpstr>
      <vt:lpstr>WHy build a mascot?</vt:lpstr>
      <vt:lpstr>Day 1  - 3   TPR/PQA/CIrcle VOcab</vt:lpstr>
      <vt:lpstr>KEEP IT COMPREHENSIBLE!!!</vt:lpstr>
      <vt:lpstr>Still don’t get it?</vt:lpstr>
      <vt:lpstr>Make sure you script!</vt:lpstr>
      <vt:lpstr>Tips for scripting</vt:lpstr>
      <vt:lpstr>Examples of Scripted PQA/TPR</vt:lpstr>
      <vt:lpstr>Build your mascot!</vt:lpstr>
      <vt:lpstr>Day 4 - Build your mascot</vt:lpstr>
      <vt:lpstr>START WITH:</vt:lpstr>
      <vt:lpstr>Insert a problem!</vt:lpstr>
      <vt:lpstr>Hay un problema</vt:lpstr>
      <vt:lpstr>End on a positive note</vt:lpstr>
      <vt:lpstr>Extension ideas</vt:lpstr>
      <vt:lpstr>PowerPoint Presentation</vt:lpstr>
      <vt:lpstr>Curriculum In K - 8th grade classes</vt:lpstr>
      <vt:lpstr>Curriculum Map K-8th </vt:lpstr>
      <vt:lpstr>Los verbos</vt:lpstr>
      <vt:lpstr>Input</vt:lpstr>
      <vt:lpstr>Output</vt:lpstr>
      <vt:lpstr>Homework</vt:lpstr>
      <vt:lpstr>Assessment</vt:lpstr>
      <vt:lpstr>Free Voluntary Reading</vt:lpstr>
      <vt:lpstr>Scaffolding INput &amp;  pop-up Grammar</vt:lpstr>
      <vt:lpstr>PowerPoint Presentation</vt:lpstr>
      <vt:lpstr>PowerPoint Presentation</vt:lpstr>
      <vt:lpstr>Input Progression</vt:lpstr>
      <vt:lpstr>          Up Grammar</vt:lpstr>
      <vt:lpstr>PowerPoint Presentation</vt:lpstr>
      <vt:lpstr>So, you have a story.  Now what??</vt:lpstr>
      <vt:lpstr>Assessment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in the elementary classroom</dc:title>
  <cp:lastModifiedBy>Cynthia Leathers</cp:lastModifiedBy>
  <cp:revision>1</cp:revision>
  <dcterms:modified xsi:type="dcterms:W3CDTF">2018-08-25T03:12:02Z</dcterms:modified>
</cp:coreProperties>
</file>